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3" r:id="rId7"/>
    <p:sldId id="289" r:id="rId8"/>
    <p:sldId id="263" r:id="rId9"/>
    <p:sldId id="291" r:id="rId10"/>
    <p:sldId id="279" r:id="rId11"/>
    <p:sldId id="280" r:id="rId12"/>
    <p:sldId id="277" r:id="rId13"/>
    <p:sldId id="276" r:id="rId14"/>
    <p:sldId id="278" r:id="rId15"/>
    <p:sldId id="282" r:id="rId16"/>
    <p:sldId id="270" r:id="rId17"/>
    <p:sldId id="269" r:id="rId18"/>
    <p:sldId id="287" r:id="rId19"/>
    <p:sldId id="285" r:id="rId20"/>
    <p:sldId id="288" r:id="rId21"/>
    <p:sldId id="284" r:id="rId22"/>
    <p:sldId id="267" r:id="rId23"/>
    <p:sldId id="283" r:id="rId24"/>
    <p:sldId id="290" r:id="rId25"/>
    <p:sldId id="266" r:id="rId26"/>
    <p:sldId id="265" r:id="rId27"/>
    <p:sldId id="264" r:id="rId28"/>
    <p:sldId id="262" r:id="rId29"/>
    <p:sldId id="261" r:id="rId30"/>
    <p:sldId id="260" r:id="rId31"/>
    <p:sldId id="27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5.5561279388143441E-3"/>
                  <c:y val="-3.2067144054700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12255877628688E-2"/>
                  <c:y val="-2.137809603646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Рожденных</c:v>
                </c:pt>
                <c:pt idx="1">
                  <c:v>Умерших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649</c:v>
                </c:pt>
                <c:pt idx="1">
                  <c:v>467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1.389031984703586E-2"/>
                  <c:y val="-2.67226200455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46447785850203E-2"/>
                  <c:y val="-1.068904801823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Рожденных</c:v>
                </c:pt>
                <c:pt idx="1">
                  <c:v>Умерших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509</c:v>
                </c:pt>
                <c:pt idx="1">
                  <c:v>533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4477696"/>
        <c:axId val="94487680"/>
        <c:axId val="0"/>
      </c:bar3DChart>
      <c:catAx>
        <c:axId val="94477696"/>
        <c:scaling>
          <c:orientation val="minMax"/>
        </c:scaling>
        <c:delete val="0"/>
        <c:axPos val="b"/>
        <c:majorTickMark val="none"/>
        <c:minorTickMark val="none"/>
        <c:tickLblPos val="nextTo"/>
        <c:crossAx val="94487680"/>
        <c:crosses val="autoZero"/>
        <c:auto val="1"/>
        <c:lblAlgn val="ctr"/>
        <c:lblOffset val="100"/>
        <c:noMultiLvlLbl val="0"/>
      </c:catAx>
      <c:valAx>
        <c:axId val="944876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47769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999491199917944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Валовой сбор зерновых и зернобобовых культур, тыс. тонн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856488685608785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Валовой сбор зерновых и зернобобовых культур, тыс. тонн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280.10000000000002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1509504"/>
        <c:axId val="31515392"/>
        <c:axId val="0"/>
      </c:bar3DChart>
      <c:catAx>
        <c:axId val="31509504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1515392"/>
        <c:crosses val="autoZero"/>
        <c:auto val="1"/>
        <c:lblAlgn val="ctr"/>
        <c:lblOffset val="100"/>
        <c:noMultiLvlLbl val="0"/>
      </c:catAx>
      <c:valAx>
        <c:axId val="315153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50950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9.7123794973810962E-2"/>
          <c:y val="0.146134730428441"/>
          <c:w val="0.51437326491749202"/>
          <c:h val="0.127664538461446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999491199917944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работников, занятых в сельском хозяйстве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856488685608785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Среднесписочная численность работников, занятых в сельском хозяйстве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700672"/>
        <c:axId val="32714752"/>
        <c:axId val="0"/>
      </c:bar3DChart>
      <c:catAx>
        <c:axId val="3270067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2714752"/>
        <c:crosses val="autoZero"/>
        <c:auto val="1"/>
        <c:lblAlgn val="ctr"/>
        <c:lblOffset val="100"/>
        <c:noMultiLvlLbl val="0"/>
      </c:catAx>
      <c:valAx>
        <c:axId val="327147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27006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8.7271306149808214E-2"/>
          <c:y val="0.20032002131138635"/>
          <c:w val="0.45865670079148563"/>
          <c:h val="0.112778594675308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6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Объем отгруженных </a:t>
            </a:r>
            <a:r>
              <a:rPr lang="ru-RU" sz="1800" dirty="0" smtClean="0"/>
              <a:t>товаров, млн. руб.</a:t>
            </a:r>
            <a:endParaRPr lang="ru-RU" sz="1800" dirty="0"/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1203226529240421E-2"/>
                  <c:y val="-3.7987232187876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018437309945261E-3"/>
                  <c:y val="-2.984711100476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023046637431577E-3"/>
                  <c:y val="-2.9847111004760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обрабатывающие производство</c:v>
                </c:pt>
                <c:pt idx="1">
                  <c:v>производство пищевых продуктов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205.9</c:v>
                </c:pt>
                <c:pt idx="1">
                  <c:v>248.8</c:v>
                </c:pt>
                <c:pt idx="2">
                  <c:v>248.72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/>
            </a:soli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406453058480841E-2"/>
                  <c:y val="-3.7987232187876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023046637430987E-3"/>
                  <c:y val="-3.79872321878765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9.6027655964917892E-3"/>
                  <c:y val="-2.1706989821643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обрабатывающие производство</c:v>
                </c:pt>
                <c:pt idx="1">
                  <c:v>производство пищевых продуктов</c:v>
                </c:pt>
                <c:pt idx="2">
                  <c:v>производство и распределение электроэнергии, газа и воды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216.6</c:v>
                </c:pt>
                <c:pt idx="1">
                  <c:v>272.60000000000002</c:v>
                </c:pt>
                <c:pt idx="2">
                  <c:v>243.86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4825088"/>
        <c:axId val="95971584"/>
        <c:axId val="0"/>
      </c:bar3DChart>
      <c:catAx>
        <c:axId val="9482508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5971584"/>
        <c:crosses val="autoZero"/>
        <c:auto val="1"/>
        <c:lblAlgn val="ctr"/>
        <c:lblOffset val="100"/>
        <c:noMultiLvlLbl val="0"/>
      </c:catAx>
      <c:valAx>
        <c:axId val="95971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4825088"/>
        <c:crosses val="autoZero"/>
        <c:crossBetween val="between"/>
      </c:valAx>
    </c:plotArea>
    <c:legend>
      <c:legendPos val="t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1126341306905281E-2"/>
          <c:y val="0.14548007751749939"/>
          <c:w val="0.93774731738618944"/>
          <c:h val="0.6983138057157026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8104345656126341E-2"/>
                  <c:y val="-4.7067083902720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и ремонтных работ, млрд.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3.9615343481515811E-2"/>
                  <c:y val="-4.7067083902720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выполненных строительных и ремонтных работ, млрд.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4832000"/>
        <c:axId val="124915712"/>
        <c:axId val="0"/>
      </c:bar3DChart>
      <c:catAx>
        <c:axId val="1248320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915712"/>
        <c:crosses val="autoZero"/>
        <c:auto val="1"/>
        <c:lblAlgn val="ctr"/>
        <c:lblOffset val="100"/>
        <c:noMultiLvlLbl val="0"/>
      </c:catAx>
      <c:valAx>
        <c:axId val="1249157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8320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5557422195287158"/>
          <c:y val="0"/>
          <c:w val="0.38219270257744825"/>
          <c:h val="0.1187596526267273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2.8296673915368435E-2"/>
                  <c:y val="-5.9903561330735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Введено в действие жилья, тыс. кв. м.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8104345656126341E-2"/>
                  <c:y val="-6.418238714007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Введено в действие жилья, тыс. кв. м.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4785408"/>
        <c:axId val="124786944"/>
        <c:axId val="0"/>
      </c:bar3DChart>
      <c:catAx>
        <c:axId val="124785408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786944"/>
        <c:crosses val="autoZero"/>
        <c:auto val="1"/>
        <c:lblAlgn val="ctr"/>
        <c:lblOffset val="100"/>
        <c:noMultiLvlLbl val="0"/>
      </c:catAx>
      <c:valAx>
        <c:axId val="1247869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478540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6972260498687665"/>
          <c:y val="3.8900098425196815E-3"/>
          <c:w val="0.33967550176464295"/>
          <c:h val="0.10840253576020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invertIfNegative val="0"/>
          <c:dLbls>
            <c:dLbl>
              <c:idx val="0"/>
              <c:layout>
                <c:manualLayout>
                  <c:x val="3.125E-2"/>
                  <c:y val="-7.187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Пассажирооборот, тыс. пассажиров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115.4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3.125E-2"/>
                  <c:y val="-9.0624999999999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Пассажирооборот, тыс. пассажиров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24937728"/>
        <c:axId val="124939264"/>
        <c:axId val="0"/>
      </c:bar3DChart>
      <c:catAx>
        <c:axId val="124937728"/>
        <c:scaling>
          <c:orientation val="minMax"/>
        </c:scaling>
        <c:delete val="0"/>
        <c:axPos val="b"/>
        <c:majorTickMark val="none"/>
        <c:minorTickMark val="none"/>
        <c:tickLblPos val="nextTo"/>
        <c:crossAx val="124939264"/>
        <c:crosses val="autoZero"/>
        <c:auto val="1"/>
        <c:lblAlgn val="ctr"/>
        <c:lblOffset val="100"/>
        <c:noMultiLvlLbl val="0"/>
      </c:catAx>
      <c:valAx>
        <c:axId val="124939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493772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8879119946295263"/>
          <c:y val="2.470719896220499E-3"/>
          <c:w val="0.3339689484431389"/>
          <c:h val="0.101519227224551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invertIfNegative val="0"/>
          <c:dLbls>
            <c:dLbl>
              <c:idx val="0"/>
              <c:layout>
                <c:manualLayout>
                  <c:x val="3.125E-2"/>
                  <c:y val="-7.1875000000000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Отпущено воды, тыс. м3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1177.2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0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3.125E-2"/>
                  <c:y val="-9.0624999999999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Отпущено воды, тыс. м3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1054.69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25043456"/>
        <c:axId val="125044992"/>
        <c:axId val="0"/>
      </c:bar3DChart>
      <c:catAx>
        <c:axId val="125043456"/>
        <c:scaling>
          <c:orientation val="minMax"/>
        </c:scaling>
        <c:delete val="0"/>
        <c:axPos val="b"/>
        <c:majorTickMark val="none"/>
        <c:minorTickMark val="none"/>
        <c:tickLblPos val="nextTo"/>
        <c:crossAx val="125044992"/>
        <c:crosses val="autoZero"/>
        <c:auto val="1"/>
        <c:lblAlgn val="ctr"/>
        <c:lblOffset val="100"/>
        <c:noMultiLvlLbl val="0"/>
      </c:catAx>
      <c:valAx>
        <c:axId val="125044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50434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5431890537654841"/>
          <c:y val="2.5872690821267853E-2"/>
          <c:w val="0.33396894844313885"/>
          <c:h val="0.1082543849519798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70C0"/>
            </a:solidFill>
            <a:scene3d>
              <a:camera prst="orthographicFront"/>
              <a:lightRig rig="threePt" dir="t"/>
            </a:scene3d>
            <a:sp3d>
              <a:bevelT w="114300" prst="hardEdge"/>
            </a:sp3d>
          </c:spPr>
          <c:invertIfNegative val="0"/>
          <c:dLbls>
            <c:dLbl>
              <c:idx val="0"/>
              <c:layout>
                <c:manualLayout>
                  <c:x val="-1.5730013753272827E-2"/>
                  <c:y val="-9.7979437962196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Отпущено тепловой энергии, 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52812.19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0"/>
              <c:layout>
                <c:manualLayout>
                  <c:x val="6.3394137959500274E-2"/>
                  <c:y val="-9.5845866523935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Отпущено тепловой энергии, 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52785.5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25091840"/>
        <c:axId val="125093376"/>
        <c:axId val="0"/>
      </c:bar3DChart>
      <c:catAx>
        <c:axId val="1250918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5093376"/>
        <c:crosses val="autoZero"/>
        <c:auto val="1"/>
        <c:lblAlgn val="ctr"/>
        <c:lblOffset val="100"/>
        <c:noMultiLvlLbl val="0"/>
      </c:catAx>
      <c:valAx>
        <c:axId val="125093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5091840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749328505982885E-2"/>
                  <c:y val="-1.2558500859120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38854039560496E-2"/>
                  <c:y val="-5.0234003436480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664252991498E-2"/>
                  <c:y val="-1.2558500859120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Численность детей дошкольного образования</c:v>
                </c:pt>
                <c:pt idx="1">
                  <c:v>Численность детей, стоящих на учета для определения в дошкольные учреждения</c:v>
                </c:pt>
                <c:pt idx="2">
                  <c:v>Число обучающихся в общеобразовательных учреждениях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2405</c:v>
                </c:pt>
                <c:pt idx="1">
                  <c:v>471</c:v>
                </c:pt>
                <c:pt idx="2">
                  <c:v>6090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0.11115711699633747"/>
                  <c:y val="-1.0046800687296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38854039560496E-2"/>
                  <c:y val="-5.0234003436480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104744664224981E-3"/>
                  <c:y val="-1.0046800687296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Численность детей дошкольного образования</c:v>
                </c:pt>
                <c:pt idx="1">
                  <c:v>Численность детей, стоящих на учета для определения в дошкольные учреждения</c:v>
                </c:pt>
                <c:pt idx="2">
                  <c:v>Число обучающихся в общеобразовательных учреждениях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2351</c:v>
                </c:pt>
                <c:pt idx="1">
                  <c:v>466</c:v>
                </c:pt>
                <c:pt idx="2">
                  <c:v>6347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5281920"/>
        <c:axId val="35287808"/>
        <c:axId val="0"/>
      </c:bar3DChart>
      <c:catAx>
        <c:axId val="35281920"/>
        <c:scaling>
          <c:orientation val="minMax"/>
        </c:scaling>
        <c:delete val="0"/>
        <c:axPos val="l"/>
        <c:majorTickMark val="none"/>
        <c:minorTickMark val="none"/>
        <c:tickLblPos val="nextTo"/>
        <c:crossAx val="35287808"/>
        <c:crosses val="autoZero"/>
        <c:auto val="1"/>
        <c:lblAlgn val="ctr"/>
        <c:lblOffset val="100"/>
        <c:noMultiLvlLbl val="0"/>
      </c:catAx>
      <c:valAx>
        <c:axId val="352878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528192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870102145630644E-2"/>
          <c:y val="4.6138181616184069E-2"/>
          <c:w val="0.96625979570873877"/>
          <c:h val="0.6339788003353163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lt1"/>
            </a:solidFill>
            <a:ln w="25400" cap="flat" cmpd="sng" algn="ctr">
              <a:solidFill>
                <a:schemeClr val="accent3"/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9184216443531289E-2"/>
                  <c:y val="0.1494401856583836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300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564,88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Средства для реализации социальной поддержки населения, 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300564.88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331765714011071E-2"/>
                  <c:y val="0.20381994593193348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300</a:t>
                    </a:r>
                    <a:r>
                      <a:rPr lang="ru-RU" sz="1400" dirty="0" smtClean="0"/>
                      <a:t> </a:t>
                    </a:r>
                    <a:r>
                      <a:rPr lang="en-US" sz="1400" dirty="0" smtClean="0"/>
                      <a:t>891,46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Средства для реализации социальной поддержки населения, 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300891.46000000002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29293312"/>
        <c:axId val="129336064"/>
        <c:axId val="0"/>
      </c:bar3DChart>
      <c:catAx>
        <c:axId val="129293312"/>
        <c:scaling>
          <c:orientation val="minMax"/>
        </c:scaling>
        <c:delete val="0"/>
        <c:axPos val="b"/>
        <c:majorTickMark val="none"/>
        <c:minorTickMark val="none"/>
        <c:tickLblPos val="nextTo"/>
        <c:crossAx val="129336064"/>
        <c:crosses val="autoZero"/>
        <c:auto val="1"/>
        <c:lblAlgn val="ctr"/>
        <c:lblOffset val="100"/>
        <c:noMultiLvlLbl val="0"/>
      </c:catAx>
      <c:valAx>
        <c:axId val="129336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929331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1235908272049897"/>
          <c:y val="0.22447000838290695"/>
          <c:w val="0.20714384219534979"/>
          <c:h val="0.181302386154624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E9DA1D"/>
            </a:solidFill>
          </c:spPr>
          <c:invertIfNegative val="0"/>
          <c:dLbls>
            <c:dLbl>
              <c:idx val="0"/>
              <c:layout>
                <c:manualLayout>
                  <c:x val="2.9893100389975502E-2"/>
                  <c:y val="-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Коэффициент смертности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4.4839650584963253E-2"/>
                  <c:y val="-6.4134288109401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Коэффициент смертности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9.8000000000000007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4894720"/>
        <c:axId val="95560064"/>
        <c:axId val="0"/>
      </c:bar3DChart>
      <c:catAx>
        <c:axId val="94894720"/>
        <c:scaling>
          <c:orientation val="minMax"/>
        </c:scaling>
        <c:delete val="0"/>
        <c:axPos val="b"/>
        <c:majorTickMark val="none"/>
        <c:minorTickMark val="none"/>
        <c:tickLblPos val="nextTo"/>
        <c:crossAx val="95560064"/>
        <c:crosses val="autoZero"/>
        <c:auto val="1"/>
        <c:lblAlgn val="ctr"/>
        <c:lblOffset val="100"/>
        <c:noMultiLvlLbl val="0"/>
      </c:catAx>
      <c:valAx>
        <c:axId val="9556006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89472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2409042602966431E-2"/>
          <c:y val="0.18700320507874771"/>
          <c:w val="0.35406266488533755"/>
          <c:h val="0.54133758683042854"/>
        </c:manualLayout>
      </c:layout>
      <c:pie3DChart>
        <c:varyColors val="1"/>
        <c:ser>
          <c:idx val="0"/>
          <c:order val="0"/>
          <c:explosion val="8"/>
          <c:dPt>
            <c:idx val="8"/>
            <c:bubble3D val="0"/>
            <c:spPr>
              <a:solidFill>
                <a:srgbClr val="008000"/>
              </a:solidFill>
            </c:spPr>
          </c:dPt>
          <c:dLbls>
            <c:dLbl>
              <c:idx val="0"/>
              <c:layout>
                <c:manualLayout>
                  <c:x val="-3.6000249099047844E-2"/>
                  <c:y val="-2.858837183851303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2.969259551981963E-2"/>
                  <c:y val="-6.529306374999198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2.0955127903794168E-2"/>
                  <c:y val="-5.398757043825849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4.8262391359645863E-3"/>
                  <c:y val="-4.511063468440740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733938932511731E-3"/>
                  <c:y val="7.1244810234221672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1.3751464610142417E-2"/>
                  <c:y val="-1.368063684708182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7"/>
              <c:layout>
                <c:manualLayout>
                  <c:x val="1.566918679924418E-3"/>
                  <c:y val="-4.297573555263453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Лист1!$B$3:$B$13</c:f>
              <c:strCache>
                <c:ptCount val="11"/>
                <c:pt idx="0">
                  <c:v>пособие на случай временной нетрудоспособности и в связи с материнством</c:v>
                </c:pt>
                <c:pt idx="1">
                  <c:v>выплата нуждающимся в поддержке семьям, в случае рождения в них третьего ребенка и последующих детей </c:v>
                </c:pt>
                <c:pt idx="2">
                  <c:v>выплата ежемесячного пособия на ребенка</c:v>
                </c:pt>
                <c:pt idx="3">
                  <c:v>меры социальной поддержки ветеранов труда и тружеников тыла</c:v>
                </c:pt>
                <c:pt idx="4">
                  <c:v>меры социальной поддержки по оплате жилищно-коммунальных услуг отдельным категориям граждан</c:v>
                </c:pt>
                <c:pt idx="5">
                  <c:v>субсидии на оплату жилого помещения и коммунальных услуг</c:v>
                </c:pt>
                <c:pt idx="6">
                  <c:v>меры социальной поддержки многодетным семьям</c:v>
                </c:pt>
                <c:pt idx="7">
                  <c:v>меры социальной поддержки ветеранов труда Ставропольского края </c:v>
                </c:pt>
                <c:pt idx="8">
                  <c:v>меры социальной поддержки реабилитированных лиц и лиц, признанных пострадавшими от политических репрессий</c:v>
                </c:pt>
                <c:pt idx="9">
                  <c:v>единовременное пособие при рождении ребенка</c:v>
                </c:pt>
                <c:pt idx="10">
                  <c:v>прочие виды выплат</c:v>
                </c:pt>
              </c:strCache>
            </c:strRef>
          </c:cat>
          <c:val>
            <c:numRef>
              <c:f>Лист1!$C$3:$C$13</c:f>
              <c:numCache>
                <c:formatCode>#,##0.00</c:formatCode>
                <c:ptCount val="11"/>
                <c:pt idx="0">
                  <c:v>61879.72</c:v>
                </c:pt>
                <c:pt idx="1">
                  <c:v>51801.52</c:v>
                </c:pt>
                <c:pt idx="2">
                  <c:v>46200</c:v>
                </c:pt>
                <c:pt idx="3">
                  <c:v>31308.1</c:v>
                </c:pt>
                <c:pt idx="4">
                  <c:v>25192.49</c:v>
                </c:pt>
                <c:pt idx="5">
                  <c:v>22597</c:v>
                </c:pt>
                <c:pt idx="6">
                  <c:v>22810.240000000002</c:v>
                </c:pt>
                <c:pt idx="7">
                  <c:v>21399.99</c:v>
                </c:pt>
                <c:pt idx="8">
                  <c:v>4060</c:v>
                </c:pt>
                <c:pt idx="9">
                  <c:v>8037.01</c:v>
                </c:pt>
                <c:pt idx="10">
                  <c:v>5605.39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36682393881389314"/>
          <c:y val="0"/>
          <c:w val="0.63317606118610681"/>
          <c:h val="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749328505982885E-2"/>
                  <c:y val="-1.25585008591202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38854039560496E-2"/>
                  <c:y val="-5.0234003436480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664252991498E-2"/>
                  <c:y val="-1.2558500859120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Естественный прирост населения</c:v>
                </c:pt>
                <c:pt idx="1">
                  <c:v>Смертность населения в трудоспособном возрасте</c:v>
                </c:pt>
                <c:pt idx="2">
                  <c:v>Первичный выход на инвалидность трудоспособного населения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3.4</c:v>
                </c:pt>
                <c:pt idx="1">
                  <c:v>2.9</c:v>
                </c:pt>
                <c:pt idx="2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0.11115711699633747"/>
                  <c:y val="-1.0046800687296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338854039560496E-2"/>
                  <c:y val="-5.023400343648048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4104744664224981E-3"/>
                  <c:y val="-1.00468006872960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Естественный прирост населения</c:v>
                </c:pt>
                <c:pt idx="1">
                  <c:v>Смертность населения в трудоспособном возрасте</c:v>
                </c:pt>
                <c:pt idx="2">
                  <c:v>Первичный выход на инвалидность трудоспособного населения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-0.4</c:v>
                </c:pt>
                <c:pt idx="1">
                  <c:v>3</c:v>
                </c:pt>
                <c:pt idx="2">
                  <c:v>2.2999999999999998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2025344"/>
        <c:axId val="132043520"/>
        <c:axId val="0"/>
      </c:bar3DChart>
      <c:catAx>
        <c:axId val="132025344"/>
        <c:scaling>
          <c:orientation val="minMax"/>
        </c:scaling>
        <c:delete val="0"/>
        <c:axPos val="l"/>
        <c:majorTickMark val="none"/>
        <c:minorTickMark val="none"/>
        <c:tickLblPos val="nextTo"/>
        <c:crossAx val="132043520"/>
        <c:crosses val="autoZero"/>
        <c:auto val="1"/>
        <c:lblAlgn val="ctr"/>
        <c:lblOffset val="100"/>
        <c:noMultiLvlLbl val="0"/>
      </c:catAx>
      <c:valAx>
        <c:axId val="132043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02534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671853940270785"/>
          <c:y val="0.18263788028739253"/>
          <c:w val="0.46926334795657859"/>
          <c:h val="0.7724731051501869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6213142289901227E-2"/>
                  <c:y val="-2.0404097528372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Прдажа земельных участков, тыс.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706.48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234919960293086E-2"/>
                  <c:y val="-4.080819505674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Прдажа земельных участков, тыс.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1858.79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2601728"/>
        <c:axId val="132603264"/>
        <c:axId val="0"/>
      </c:bar3DChart>
      <c:catAx>
        <c:axId val="132601728"/>
        <c:scaling>
          <c:orientation val="minMax"/>
        </c:scaling>
        <c:delete val="0"/>
        <c:axPos val="l"/>
        <c:majorTickMark val="none"/>
        <c:minorTickMark val="none"/>
        <c:tickLblPos val="nextTo"/>
        <c:crossAx val="132603264"/>
        <c:crosses val="autoZero"/>
        <c:auto val="1"/>
        <c:lblAlgn val="ctr"/>
        <c:lblOffset val="100"/>
        <c:noMultiLvlLbl val="0"/>
      </c:catAx>
      <c:valAx>
        <c:axId val="1326032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60172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3534227376440313"/>
          <c:y val="0.138747863192936"/>
          <c:w val="0.24521479749939354"/>
          <c:h val="0.1048578225486664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9671853940270785"/>
          <c:y val="0.18263788028739253"/>
          <c:w val="0.46926334795657859"/>
          <c:h val="0.7724731051501869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6213142289901227E-2"/>
                  <c:y val="-2.0404097528372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22990.59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234919960293086E-2"/>
                  <c:y val="-4.0808195056745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23518.75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2637824"/>
        <c:axId val="132639360"/>
        <c:axId val="0"/>
      </c:bar3DChart>
      <c:catAx>
        <c:axId val="132637824"/>
        <c:scaling>
          <c:orientation val="minMax"/>
        </c:scaling>
        <c:delete val="0"/>
        <c:axPos val="l"/>
        <c:majorTickMark val="none"/>
        <c:minorTickMark val="none"/>
        <c:tickLblPos val="nextTo"/>
        <c:crossAx val="132639360"/>
        <c:crosses val="autoZero"/>
        <c:auto val="1"/>
        <c:lblAlgn val="ctr"/>
        <c:lblOffset val="100"/>
        <c:noMultiLvlLbl val="0"/>
      </c:catAx>
      <c:valAx>
        <c:axId val="1326393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6378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4177461498491553"/>
          <c:y val="0.11426294615888848"/>
          <c:w val="0.24043925872007252"/>
          <c:h val="0.1132639486909245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83775929590523"/>
          <c:y val="6.0819061544997916E-2"/>
          <c:w val="0.84153419290251308"/>
          <c:h val="0.67002417631238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0165454492439085E-2"/>
                  <c:y val="-4.92796552017096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208,1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61766227707324E-2"/>
                  <c:y val="-5.96543194547010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199,8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1208.0999999999999</c:v>
                </c:pt>
                <c:pt idx="1">
                  <c:v>1199.8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4687532338780637E-2"/>
                  <c:y val="-6.74353176444447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3400779046585567E-2"/>
                  <c:y val="-5.96543194547011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273,7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Доходы</c:v>
                </c:pt>
                <c:pt idx="1">
                  <c:v>Расходы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1265</c:v>
                </c:pt>
                <c:pt idx="1">
                  <c:v>1273.7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7079040"/>
        <c:axId val="137084928"/>
        <c:axId val="0"/>
      </c:bar3DChart>
      <c:catAx>
        <c:axId val="137079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137084928"/>
        <c:crosses val="autoZero"/>
        <c:auto val="1"/>
        <c:lblAlgn val="ctr"/>
        <c:lblOffset val="100"/>
        <c:noMultiLvlLbl val="0"/>
      </c:catAx>
      <c:valAx>
        <c:axId val="137084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70790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401784002383393E-2"/>
          <c:y val="0.16331366530050695"/>
          <c:w val="0.54518645969370905"/>
          <c:h val="0.678204686629462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4"/>
            <c:bubble3D val="0"/>
            <c:explosion val="24"/>
          </c:dPt>
          <c:dLbls>
            <c:dLbl>
              <c:idx val="0"/>
              <c:layout>
                <c:manualLayout>
                  <c:x val="-4.6542241742942012E-2"/>
                  <c:y val="-2.00687366548313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1.6111697781501004E-2"/>
                  <c:y val="-1.011112920482199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3.0432903752953426E-2"/>
                  <c:y val="-9.5927317056095744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Скорая помощь, 9 406</c:v>
                </c:pt>
                <c:pt idx="1">
                  <c:v>Ложные, 19 947</c:v>
                </c:pt>
                <c:pt idx="2">
                  <c:v>Полиция, 4 677</c:v>
                </c:pt>
                <c:pt idx="3">
                  <c:v>Газовая служба, 448</c:v>
                </c:pt>
                <c:pt idx="4">
                  <c:v>Пожарная охрана, 292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9406</c:v>
                </c:pt>
                <c:pt idx="1">
                  <c:v>19947</c:v>
                </c:pt>
                <c:pt idx="2">
                  <c:v>4677</c:v>
                </c:pt>
                <c:pt idx="3">
                  <c:v>448</c:v>
                </c:pt>
                <c:pt idx="4">
                  <c:v>292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314259335187736"/>
          <c:y val="5.1276958262105399E-4"/>
          <c:w val="0.39277785807623894"/>
          <c:h val="0.9989737564809355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158243487454359E-2"/>
          <c:y val="5.5061065566358272E-2"/>
          <c:w val="0.93327477527697356"/>
          <c:h val="0.722195272876657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9.1147267788878519E-3"/>
                  <c:y val="-4.9219337386285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фондов на хранении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267695817404991E-2"/>
                  <c:y val="-4.921933738628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фондов на хранении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7273344"/>
        <c:axId val="137274880"/>
        <c:axId val="0"/>
      </c:bar3DChart>
      <c:catAx>
        <c:axId val="1372733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37274880"/>
        <c:crosses val="autoZero"/>
        <c:auto val="1"/>
        <c:lblAlgn val="ctr"/>
        <c:lblOffset val="100"/>
        <c:noMultiLvlLbl val="0"/>
      </c:catAx>
      <c:valAx>
        <c:axId val="137274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727334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192856898540506"/>
          <c:y val="4.956393734029553E-2"/>
          <c:w val="0.30433473070823552"/>
          <c:h val="0.140644894194653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158243487454359E-2"/>
          <c:y val="5.5061065566358272E-2"/>
          <c:w val="0.93327477527697356"/>
          <c:h val="0.722195272876657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9.1147267788878519E-3"/>
                  <c:y val="-4.9219337386285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единиц хранения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21043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Lbls>
            <c:dLbl>
              <c:idx val="0"/>
              <c:layout>
                <c:manualLayout>
                  <c:x val="2.1267695817404991E-2"/>
                  <c:y val="-4.921933738628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Количество единиц хранения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21897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137309184"/>
        <c:axId val="137323264"/>
        <c:axId val="0"/>
      </c:bar3DChart>
      <c:catAx>
        <c:axId val="137309184"/>
        <c:scaling>
          <c:orientation val="minMax"/>
        </c:scaling>
        <c:delete val="0"/>
        <c:axPos val="b"/>
        <c:majorTickMark val="none"/>
        <c:minorTickMark val="none"/>
        <c:tickLblPos val="nextTo"/>
        <c:crossAx val="137323264"/>
        <c:crosses val="autoZero"/>
        <c:auto val="1"/>
        <c:lblAlgn val="ctr"/>
        <c:lblOffset val="100"/>
        <c:noMultiLvlLbl val="0"/>
      </c:catAx>
      <c:valAx>
        <c:axId val="1373232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730918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9192856898540506"/>
          <c:y val="4.956393734029553E-2"/>
          <c:w val="0.30433473070823552"/>
          <c:h val="0.140644894194653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291666666666666"/>
                  <c:y val="-6.25000000000000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Оказано услуг МФЦ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40929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0.13125000000000001"/>
                  <c:y val="-3.4374999999999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Оказано услуг МФЦ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47945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37408896"/>
        <c:axId val="137410432"/>
        <c:axId val="0"/>
      </c:bar3DChart>
      <c:catAx>
        <c:axId val="137408896"/>
        <c:scaling>
          <c:orientation val="minMax"/>
        </c:scaling>
        <c:delete val="0"/>
        <c:axPos val="l"/>
        <c:majorTickMark val="none"/>
        <c:minorTickMark val="none"/>
        <c:tickLblPos val="nextTo"/>
        <c:crossAx val="137410432"/>
        <c:crosses val="autoZero"/>
        <c:auto val="1"/>
        <c:lblAlgn val="ctr"/>
        <c:lblOffset val="100"/>
        <c:noMultiLvlLbl val="0"/>
      </c:catAx>
      <c:valAx>
        <c:axId val="1374104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7408896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3462998015309718"/>
          <c:y val="0.13945478926114152"/>
          <c:w val="0.30740279048162478"/>
          <c:h val="0.1193867732335132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0.11801648622047244"/>
                  <c:y val="-0.2192726377952755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Федеральные услуги</c:v>
                </c:pt>
                <c:pt idx="1">
                  <c:v>Государственные услуги</c:v>
                </c:pt>
                <c:pt idx="2">
                  <c:v>Муниципальные услуги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44295</c:v>
                </c:pt>
                <c:pt idx="1">
                  <c:v>2099</c:v>
                </c:pt>
                <c:pt idx="2">
                  <c:v>1551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-2.8066112268868935E-3"/>
                  <c:y val="-3.6571626033526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452889815095148E-2"/>
                  <c:y val="-4.5714532541907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Прибыло</c:v>
                </c:pt>
                <c:pt idx="1">
                  <c:v>Выбыло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1348</c:v>
                </c:pt>
                <c:pt idx="1">
                  <c:v>1398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8066112268868935E-2"/>
                  <c:y val="-5.9428892304480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259501041982043E-2"/>
                  <c:y val="-5.0285985796098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Прибыло</c:v>
                </c:pt>
                <c:pt idx="1">
                  <c:v>Выбыло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1140</c:v>
                </c:pt>
                <c:pt idx="1">
                  <c:v>1240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5594752"/>
        <c:axId val="95612928"/>
        <c:axId val="0"/>
      </c:bar3DChart>
      <c:catAx>
        <c:axId val="95594752"/>
        <c:scaling>
          <c:orientation val="minMax"/>
        </c:scaling>
        <c:delete val="0"/>
        <c:axPos val="b"/>
        <c:majorTickMark val="none"/>
        <c:minorTickMark val="none"/>
        <c:tickLblPos val="nextTo"/>
        <c:crossAx val="95612928"/>
        <c:crosses val="autoZero"/>
        <c:auto val="1"/>
        <c:lblAlgn val="ctr"/>
        <c:lblOffset val="100"/>
        <c:noMultiLvlLbl val="0"/>
      </c:catAx>
      <c:valAx>
        <c:axId val="956129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59475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3.5871720467970603E-2"/>
                  <c:y val="-7.9366181535384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Коэффициент рождаемости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8861030506968153E-2"/>
                  <c:y val="-8.8184646150427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Коэффициент рождаемости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95639040"/>
        <c:axId val="95640576"/>
        <c:axId val="0"/>
      </c:bar3DChart>
      <c:catAx>
        <c:axId val="95639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95640576"/>
        <c:crosses val="autoZero"/>
        <c:auto val="1"/>
        <c:lblAlgn val="ctr"/>
        <c:lblOffset val="100"/>
        <c:noMultiLvlLbl val="0"/>
      </c:catAx>
      <c:valAx>
        <c:axId val="95640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563904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882410428973052E-2"/>
          <c:y val="0"/>
          <c:w val="0.9342351791420539"/>
          <c:h val="0.844572208026268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Уровень безработицы</c:v>
                </c:pt>
              </c:strCache>
            </c:strRef>
          </c:cat>
          <c:val>
            <c:numRef>
              <c:f>Лист1!$B$2</c:f>
              <c:numCache>
                <c:formatCode>0.0%</c:formatCode>
                <c:ptCount val="1"/>
                <c:pt idx="0">
                  <c:v>2.3E-2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Уровень безработицы</c:v>
                </c:pt>
              </c:strCache>
            </c:strRef>
          </c:cat>
          <c:val>
            <c:numRef>
              <c:f>Лист1!$C$2</c:f>
              <c:numCache>
                <c:formatCode>0.0%</c:formatCode>
                <c:ptCount val="1"/>
                <c:pt idx="0">
                  <c:v>1.4999999999999999E-2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26139008"/>
        <c:axId val="126140800"/>
        <c:axId val="0"/>
      </c:bar3DChart>
      <c:catAx>
        <c:axId val="126139008"/>
        <c:scaling>
          <c:orientation val="minMax"/>
        </c:scaling>
        <c:delete val="0"/>
        <c:axPos val="b"/>
        <c:majorTickMark val="none"/>
        <c:minorTickMark val="none"/>
        <c:tickLblPos val="nextTo"/>
        <c:crossAx val="126140800"/>
        <c:crosses val="autoZero"/>
        <c:auto val="1"/>
        <c:lblAlgn val="ctr"/>
        <c:lblOffset val="100"/>
        <c:noMultiLvlLbl val="0"/>
      </c:catAx>
      <c:valAx>
        <c:axId val="126140800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2613900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3726728103657029"/>
          <c:y val="0.13975940804557069"/>
          <c:w val="0.40375504416646746"/>
          <c:h val="0.1112537369585197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60933613236029E-2"/>
          <c:y val="3.9870302872330426E-2"/>
          <c:w val="0.93878132773527945"/>
          <c:h val="0.824794574107150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Численность безработных</c:v>
                </c:pt>
              </c:strCache>
            </c:strRef>
          </c:cat>
          <c:val>
            <c:numRef>
              <c:f>Лист1!$B$2</c:f>
              <c:numCache>
                <c:formatCode>0</c:formatCode>
                <c:ptCount val="1"/>
                <c:pt idx="0">
                  <c:v>679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Численность безработных</c:v>
                </c:pt>
              </c:strCache>
            </c:strRef>
          </c:cat>
          <c:val>
            <c:numRef>
              <c:f>Лист1!$C$2</c:f>
              <c:numCache>
                <c:formatCode>0</c:formatCode>
                <c:ptCount val="1"/>
                <c:pt idx="0">
                  <c:v>457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7574144"/>
        <c:axId val="17592320"/>
        <c:axId val="0"/>
      </c:bar3DChart>
      <c:catAx>
        <c:axId val="17574144"/>
        <c:scaling>
          <c:orientation val="minMax"/>
        </c:scaling>
        <c:delete val="0"/>
        <c:axPos val="b"/>
        <c:majorTickMark val="none"/>
        <c:minorTickMark val="none"/>
        <c:tickLblPos val="nextTo"/>
        <c:crossAx val="17592320"/>
        <c:crosses val="autoZero"/>
        <c:auto val="1"/>
        <c:lblAlgn val="ctr"/>
        <c:lblOffset val="100"/>
        <c:noMultiLvlLbl val="0"/>
      </c:catAx>
      <c:valAx>
        <c:axId val="17592320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757414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50964698035721989"/>
          <c:y val="0.17297757514122364"/>
          <c:w val="0.37584452297748866"/>
          <c:h val="9.4137777426439792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6158243487454359E-2"/>
          <c:y val="5.5061065566358272E-2"/>
          <c:w val="0.93327477527697356"/>
          <c:h val="0.722195272876657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9.1147267788878519E-3"/>
                  <c:y val="-4.9219337386285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Оборот розничной торговли</c:v>
                </c:pt>
                <c:pt idx="1">
                  <c:v>Оборот общественного питания</c:v>
                </c:pt>
                <c:pt idx="2">
                  <c:v>Оказано платных услуг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1790</c:v>
                </c:pt>
                <c:pt idx="1">
                  <c:v>61</c:v>
                </c:pt>
                <c:pt idx="2">
                  <c:v>832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2.1267695817404991E-2"/>
                  <c:y val="-4.9219337386285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956056490732102E-3"/>
                  <c:y val="-6.5625783181713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956056490732102E-3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Оборот розничной торговли</c:v>
                </c:pt>
                <c:pt idx="1">
                  <c:v>Оборот общественного питания</c:v>
                </c:pt>
                <c:pt idx="2">
                  <c:v>Оказано платных услуг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1801</c:v>
                </c:pt>
                <c:pt idx="1">
                  <c:v>61.8</c:v>
                </c:pt>
                <c:pt idx="2">
                  <c:v>836.1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ylinder"/>
        <c:axId val="31252480"/>
        <c:axId val="31254016"/>
        <c:axId val="0"/>
      </c:bar3DChart>
      <c:catAx>
        <c:axId val="31252480"/>
        <c:scaling>
          <c:orientation val="minMax"/>
        </c:scaling>
        <c:delete val="0"/>
        <c:axPos val="b"/>
        <c:majorTickMark val="none"/>
        <c:minorTickMark val="none"/>
        <c:tickLblPos val="nextTo"/>
        <c:crossAx val="31254016"/>
        <c:crosses val="autoZero"/>
        <c:auto val="1"/>
        <c:lblAlgn val="ctr"/>
        <c:lblOffset val="100"/>
        <c:noMultiLvlLbl val="0"/>
      </c:catAx>
      <c:valAx>
        <c:axId val="312540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312524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38620580598526549"/>
          <c:y val="0.23023475427794846"/>
          <c:w val="0.30433473070823552"/>
          <c:h val="0.1406448941946539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2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888438321667963"/>
          <c:w val="0.97088452075650222"/>
          <c:h val="0.5383749027885790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3821755744680012E-2"/>
                  <c:y val="-8.818464615042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инвестиций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568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3.4409202742315501E-2"/>
                  <c:y val="-6.4668740510313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инвестиций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769.3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2807936"/>
        <c:axId val="32826112"/>
        <c:axId val="0"/>
      </c:bar3DChart>
      <c:catAx>
        <c:axId val="32807936"/>
        <c:scaling>
          <c:orientation val="minMax"/>
        </c:scaling>
        <c:delete val="0"/>
        <c:axPos val="b"/>
        <c:majorTickMark val="none"/>
        <c:minorTickMark val="none"/>
        <c:tickLblPos val="nextTo"/>
        <c:crossAx val="32826112"/>
        <c:crosses val="autoZero"/>
        <c:auto val="1"/>
        <c:lblAlgn val="ctr"/>
        <c:lblOffset val="100"/>
        <c:noMultiLvlLbl val="0"/>
      </c:catAx>
      <c:valAx>
        <c:axId val="328261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807936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 b="1">
          <a:solidFill>
            <a:schemeClr val="accent3">
              <a:lumMod val="50000"/>
            </a:schemeClr>
          </a:solidFill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999491199917944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отгруженной сельскохозяйственной продукции, млрд. руб.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3.8564886856087853E-2"/>
                  <c:y val="-2.5195643177317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Объем отгруженной сельскохозяйственной продукции, млрд. руб.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5.0599999999999996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31465472"/>
        <c:axId val="31467008"/>
        <c:axId val="0"/>
      </c:bar3DChart>
      <c:catAx>
        <c:axId val="31465472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accent3">
                    <a:lumMod val="50000"/>
                  </a:schemeClr>
                </a:solidFill>
              </a:defRPr>
            </a:pPr>
            <a:endParaRPr lang="ru-RU"/>
          </a:p>
        </c:txPr>
        <c:crossAx val="31467008"/>
        <c:crosses val="autoZero"/>
        <c:auto val="1"/>
        <c:lblAlgn val="ctr"/>
        <c:lblOffset val="100"/>
        <c:noMultiLvlLbl val="0"/>
      </c:catAx>
      <c:valAx>
        <c:axId val="31467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146547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1745592605636706"/>
          <c:y val="0.16206901858163711"/>
          <c:w val="0.44893111778847572"/>
          <c:h val="0.12076356352163441"/>
        </c:manualLayout>
      </c:layout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4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18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800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379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1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307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65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189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7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398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85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B8D08-125F-4E34-A322-C772B83AADE9}" type="datetimeFigureOut">
              <a:rPr lang="ru-RU" smtClean="0"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03A2E-2B9E-4F9D-A9AE-D4A7F794EA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006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4.jpeg"/><Relationship Id="rId7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jpeg"/><Relationship Id="rId7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.jpeg"/><Relationship Id="rId7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4.jpeg"/><Relationship Id="rId7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9.xml"/><Relationship Id="rId5" Type="http://schemas.openxmlformats.org/officeDocument/2006/relationships/chart" Target="../charts/chart28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chart" Target="../charts/chart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chart" Target="../charts/chart1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s://wallbox.ru/resize/2560x1600/wallpapers/main/201619/8003f66561ca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1656184" cy="2016224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12631" y="3789040"/>
            <a:ext cx="493204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   </a:t>
            </a:r>
            <a:r>
              <a:rPr lang="ru-RU" sz="2400" b="1" dirty="0" smtClean="0">
                <a:solidFill>
                  <a:srgbClr val="FFFF00"/>
                </a:solidFill>
              </a:rPr>
              <a:t>ДОКЛАД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                                                              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     О РЕЗУЛЬТАТАХ ДЕЯТЕЛЬНОСТИ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      ГЛАВЫ КУРСКОГО МУНИЦИПАЛЬНОГО   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     РАЙОНА СТАВРОПОЛЬСКОГО КРАЯ И  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    АДМИНИСТРАЦИИ КУРСКОГО 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    МУНИЦИПАЛЬНОГО РАЙОНА  </a:t>
            </a:r>
          </a:p>
          <a:p>
            <a:pPr algn="ctr"/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      СТАВРОПОЛЬСКОГО КРАЯ 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      ЗА 2018 ГОД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 smtClean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  <a:endParaRPr lang="ru-RU" sz="235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762" y="1946704"/>
            <a:ext cx="369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Строительство домика в МУ ДО ДООЦ «Звездный» на сумму           313,35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5602" name="Picture 2" descr="C:\Users\User\AppData\Local\Temp\Rar$DIa0.016\IMG-20180824-WA003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64" y="908720"/>
            <a:ext cx="56326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AppData\Local\Temp\Rar$DIa0.459\IMG-20180824-WA00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1" y="3428997"/>
            <a:ext cx="5872403" cy="33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 smtClean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  <a:endParaRPr lang="ru-RU" sz="235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80501" y="1700808"/>
            <a:ext cx="369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Строительство туалета МУ ДО ДООЦ «Звездный» на сумму           1 389,09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4578" name="Picture 2" descr="C:\Users\User\AppData\Local\Temp\Rar$DIa0.921\IMG-20180824-WA00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92012"/>
            <a:ext cx="4572000" cy="275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AppData\Local\Temp\Rar$DIa0.661\IMG-20180824-WA00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2"/>
            <a:ext cx="475252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User\AppData\Local\Temp\Rar$DIa0.197\IMG-20180824-WA0035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5"/>
          <a:stretch/>
        </p:blipFill>
        <p:spPr bwMode="auto">
          <a:xfrm>
            <a:off x="127850" y="3717032"/>
            <a:ext cx="4084109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</a:p>
        </p:txBody>
      </p:sp>
      <p:pic>
        <p:nvPicPr>
          <p:cNvPr id="22530" name="Picture 2" descr="C:\Users\User\AppData\Local\Temp\Rar$DIa0.519\IMG-20180824-WA00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08720"/>
            <a:ext cx="5856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AppData\Local\Temp\Rar$DIa0.526\IMG-20180824-WA00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077072"/>
            <a:ext cx="5364088" cy="268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5574" y="5157192"/>
            <a:ext cx="34452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Выполнены работы по ремонту медицинского блока МКДОУ № 17 «Колосок» на сумму 1 977,01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2533" name="Picture 5" descr="C:\Users\User\AppData\Local\Temp\Rar$DIa0.400\IMG-20180824-WA00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10016"/>
          <a:stretch/>
        </p:blipFill>
        <p:spPr bwMode="auto">
          <a:xfrm>
            <a:off x="6084167" y="908720"/>
            <a:ext cx="2968741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574" y="4797152"/>
            <a:ext cx="369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Выполнены работы по ремонту столовой МКОУ СОШ № 9 на сумму 1 417,63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3554" name="Picture 2" descr="C:\Users\User\AppData\Local\Temp\Rar$DIa0.735\IMG-20180824-WA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320480" cy="31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AppData\Local\Temp\Rar$DIa0.369\IMG-20180824-WA0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149080"/>
            <a:ext cx="396044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User\AppData\Local\Temp\Rar$DIa0.074\IMG-20180824-WA00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536504" cy="312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1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 smtClean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  <a:endParaRPr lang="ru-RU" sz="2350" b="1" dirty="0">
              <a:solidFill>
                <a:srgbClr val="9BBB59">
                  <a:lumMod val="50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762" y="1946704"/>
            <a:ext cx="369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Замена оконных блоков в МОУ СОШ № 5 на сумму 1 275,42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6626" name="Picture 2" descr="C:\Users\User\AppData\Local\Temp\Rar$DIa0.795\IMG-20180824-WA00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08"/>
          <a:stretch/>
        </p:blipFill>
        <p:spPr bwMode="auto">
          <a:xfrm>
            <a:off x="139892" y="3922738"/>
            <a:ext cx="3784036" cy="28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AppData\Local\Temp\Rar$DIa0.603\IMG-20180824-WA004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13" y="977370"/>
            <a:ext cx="5083616" cy="28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User\AppData\Local\Temp\Rar$DIa0.662\IMG-20180824-WA004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22737"/>
            <a:ext cx="5075493" cy="285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57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 smtClean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  <a:endParaRPr lang="ru-RU" sz="235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7650" name="Picture 2" descr="C:\Users\User\AppData\Local\Temp\Rar$DIa0.009\IMG-20180824-WA00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8" y="908719"/>
            <a:ext cx="5112910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AppData\Local\Temp\Rar$DIa0.670\IMG-20180824-WA003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44289"/>
            <a:ext cx="478802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1520" y="5008485"/>
            <a:ext cx="36963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BBB59">
                    <a:lumMod val="50000"/>
                  </a:srgbClr>
                </a:solidFill>
              </a:rPr>
              <a:t>Ремонт системы отопления в МОУ СОШ № 3 на сумму 1 033,01 тыс. рублей</a:t>
            </a:r>
            <a:endParaRPr lang="ru-RU" b="1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00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56" y="189317"/>
            <a:ext cx="5602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СОЦИАЛЬНАЯ ПОДДЕРЖКА НАСЕЛЕНИЯ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91426140"/>
              </p:ext>
            </p:extLst>
          </p:nvPr>
        </p:nvGraphicFramePr>
        <p:xfrm>
          <a:off x="395534" y="548680"/>
          <a:ext cx="828092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134140"/>
              </p:ext>
            </p:extLst>
          </p:nvPr>
        </p:nvGraphicFramePr>
        <p:xfrm>
          <a:off x="3692" y="2645623"/>
          <a:ext cx="9104812" cy="4212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2916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ЗДРАВООХРАНЕНИЕ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43683520"/>
              </p:ext>
            </p:extLst>
          </p:nvPr>
        </p:nvGraphicFramePr>
        <p:xfrm>
          <a:off x="251520" y="1397000"/>
          <a:ext cx="8568952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29161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ЗДРАВООХРАНЕНИЕ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10241" name="Picture 1" descr="D:\Documents\отчет главы за 2018\IMG_4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" y="908720"/>
            <a:ext cx="4002684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Documents\отчет главы за 2018\IMG_42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896544" cy="324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Documents\отчет главы за 2018\IMG_42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0" y="3573015"/>
            <a:ext cx="4415774" cy="32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7931" y="4581128"/>
            <a:ext cx="394254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Проведен ремонт физиотерапевтического кабинета ГБУЗ СК «Курская районная больница» на сумму 6 980,00 тыс. рублей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3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1568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КУЛЬТУРА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30722" name="Picture 2" descr="C:\Users\User\AppData\Local\Temp\Rar$DIa0.071\10 июн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07" y="908720"/>
            <a:ext cx="4655417" cy="270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8729" y="36276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«Курский район – территория мира и согласия»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23" name="Picture 3" descr="C:\Users\User\AppData\Local\Temp\Rar$DIa0.627\22 сентября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92"/>
          <a:stretch/>
        </p:blipFill>
        <p:spPr bwMode="auto">
          <a:xfrm>
            <a:off x="4952437" y="908720"/>
            <a:ext cx="4072657" cy="256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0728" y="3476844"/>
            <a:ext cx="4603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Фестиваль национальных культур  «Мы живём семьей единой»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24" name="Picture 4" descr="C:\Users\User\AppData\Local\Temp\Rar$DIa0.721\поэты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78773"/>
            <a:ext cx="5159022" cy="253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84621" y="6520450"/>
            <a:ext cx="47929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Фестиваль поэзии народов Северного Кавказа «РОДНИКИ ДРУЖБЫ»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0725" name="Picture 5" descr="C:\Users\User\AppData\Local\Temp\Rar$DIa0.362\Звёзды будущег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93" y="3796638"/>
            <a:ext cx="3553501" cy="236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71593" y="6077652"/>
            <a:ext cx="36602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3">
                    <a:lumMod val="50000"/>
                  </a:schemeClr>
                </a:solidFill>
              </a:rPr>
              <a:t>Ф</a:t>
            </a:r>
            <a:r>
              <a:rPr lang="ru-RU" sz="1200" b="1" dirty="0" smtClean="0">
                <a:solidFill>
                  <a:schemeClr val="accent3">
                    <a:lumMod val="50000"/>
                  </a:schemeClr>
                </a:solidFill>
              </a:rPr>
              <a:t>естиваль-конкурс  детского и юношеского творчества «ЗВЕЗДЫ БУДУЩЕГО»</a:t>
            </a:r>
            <a:endParaRPr lang="ru-RU" sz="12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30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70819"/>
            <a:ext cx="4408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ДЕМОГРАФИЧЕСКАЯ СИТУАЦИЯ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858675318"/>
              </p:ext>
            </p:extLst>
          </p:nvPr>
        </p:nvGraphicFramePr>
        <p:xfrm>
          <a:off x="4211960" y="980728"/>
          <a:ext cx="4571529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797270082"/>
              </p:ext>
            </p:extLst>
          </p:nvPr>
        </p:nvGraphicFramePr>
        <p:xfrm>
          <a:off x="155575" y="980728"/>
          <a:ext cx="424847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11368069"/>
              </p:ext>
            </p:extLst>
          </p:nvPr>
        </p:nvGraphicFramePr>
        <p:xfrm>
          <a:off x="4139952" y="3789040"/>
          <a:ext cx="4525030" cy="277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69712456"/>
              </p:ext>
            </p:extLst>
          </p:nvPr>
        </p:nvGraphicFramePr>
        <p:xfrm>
          <a:off x="155575" y="3789040"/>
          <a:ext cx="4248472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4746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1568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КУЛЬТУРА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11265" name="Picture 1" descr="C:\Users\User\AppData\Local\Temp\Rar$DIa0.966\DSC_0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74" y="856713"/>
            <a:ext cx="5163044" cy="322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AppData\Local\Temp\Rar$DIa0.979\DSC_03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52" y="3519929"/>
            <a:ext cx="4867739" cy="32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66208" y="4509120"/>
            <a:ext cx="39425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Проведен капитальный ремонт МУК «</a:t>
            </a:r>
            <a:r>
              <a:rPr lang="ru-RU" sz="2000" b="1" dirty="0" err="1" smtClean="0">
                <a:solidFill>
                  <a:schemeClr val="accent3">
                    <a:lumMod val="50000"/>
                  </a:schemeClr>
                </a:solidFill>
              </a:rPr>
              <a:t>Межпоселенческий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</a:rPr>
              <a:t> районный Дом культуры» на сумму 9 167,22 тыс. рублей</a:t>
            </a:r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268" name="Picture 4" descr="C:\Users\User\AppData\Local\Temp\Rar$DIa0.532\DSC_031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7" b="22445"/>
          <a:stretch/>
        </p:blipFill>
        <p:spPr bwMode="auto">
          <a:xfrm>
            <a:off x="5309321" y="850306"/>
            <a:ext cx="3762670" cy="260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4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1568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КУЛЬТУРА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14" name="Picture 3" descr="C:\Users\User\AppData\Local\Temp\Rar$DIa0.083\DSC_03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114" y="954779"/>
            <a:ext cx="4050923" cy="24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User\AppData\Local\Temp\Rar$DIa0.309\DSC_03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1" y="954779"/>
            <a:ext cx="4716016" cy="314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AppData\Local\Temp\Rar$DIa0.502\DSC_031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33" y="3456479"/>
            <a:ext cx="5241004" cy="32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AppData\Local\Temp\Rar$DIa0.201\DSC_03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19851"/>
            <a:ext cx="3552329" cy="251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55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29680" y="193589"/>
            <a:ext cx="3856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МОЛОДЕЖНАЯ ПОЛИТИКА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12289" name="Picture 1" descr="C:\Users\User\AppData\Local\Temp\Rar$DIa0.362\День солидарности в борьбе с терроризмом Мы не хотим войны мы объявляем мир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9"/>
          <a:stretch/>
        </p:blipFill>
        <p:spPr bwMode="auto">
          <a:xfrm>
            <a:off x="85072" y="908722"/>
            <a:ext cx="4447601" cy="25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9" y="338043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День солидарности в борьбе с терроризмом Мы не хотим войны мы объявляем мир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0" name="Picture 2" descr="C:\Users\User\AppData\Local\Temp\Rar$DIa0.327\Кубок КВН Юниор лига Курского района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/>
          <a:stretch/>
        </p:blipFill>
        <p:spPr bwMode="auto">
          <a:xfrm>
            <a:off x="81283" y="3889525"/>
            <a:ext cx="4788024" cy="261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9471" y="6504804"/>
            <a:ext cx="34334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Кубок КВН Юниор лига Курского района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2291" name="Picture 3" descr="C:\Users\User\AppData\Local\Temp\Rar$DIa0.127\Слет волонтеров Курского района Инициатива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3"/>
          <a:stretch/>
        </p:blipFill>
        <p:spPr bwMode="auto">
          <a:xfrm>
            <a:off x="5004047" y="3889525"/>
            <a:ext cx="4017802" cy="261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102932" y="6497317"/>
            <a:ext cx="38200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Слет волонтеров Курского района Инициатива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0132" y="340533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Волонтерская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акция «Соберем ребенка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в школу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!»</a:t>
            </a:r>
          </a:p>
        </p:txBody>
      </p:sp>
      <p:pic>
        <p:nvPicPr>
          <p:cNvPr id="3074" name="Picture 2" descr="C:\Users\User\Downloads\IMG_262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27"/>
          <a:stretch/>
        </p:blipFill>
        <p:spPr bwMode="auto">
          <a:xfrm>
            <a:off x="4629731" y="908722"/>
            <a:ext cx="4392118" cy="25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29680" y="193589"/>
            <a:ext cx="3856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МОЛОДЕЖНАЯ ПОЛИТИКА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28674" name="Picture 2" descr="C:\Users\User\AppData\Local\Temp\Rar$DIa0.738\Акция ко Дню матери, Акция стоп разво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888432" cy="283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2133" y="3720950"/>
            <a:ext cx="35176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Акция ко Дню матери, Акция стоп развод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675" name="Picture 3" descr="C:\Users\User\AppData\Local\Temp\Rar$DIa0.681\Районая школа актив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28726"/>
            <a:ext cx="6480720" cy="256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75856" y="6532417"/>
            <a:ext cx="20379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Районная школа актива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8676" name="Picture 4" descr="C:\Users\User\AppData\Local\Temp\Rar$DIa0.692\Мероприятие посвященное 100 летию Комсомол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08720"/>
            <a:ext cx="4886561" cy="282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571996" y="373851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Мероприятие посвященное 100-летию Комсомола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38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70819"/>
            <a:ext cx="4577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ФИЗИЧЕСКАЯ КУЛЬТУРА И СПОРТ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6" name="Picture 2" descr="C:\Users\User\AppData\Local\Temp\Rar$DIa0.842\турнир среди ветеранов футбол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1" y="908721"/>
            <a:ext cx="5224281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45607" y="3791032"/>
            <a:ext cx="2762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Турнир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среди ветеранов футбола</a:t>
            </a:r>
          </a:p>
        </p:txBody>
      </p:sp>
      <p:pic>
        <p:nvPicPr>
          <p:cNvPr id="2051" name="Picture 3" descr="C:\Users\User\AppData\Local\Temp\Rar$DIa0.439\футбол среди ветеранов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19197" b="25097"/>
          <a:stretch/>
        </p:blipFill>
        <p:spPr bwMode="auto">
          <a:xfrm>
            <a:off x="5436096" y="942931"/>
            <a:ext cx="3600400" cy="28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AppData\Local\Temp\Rar$DIa0.432\спартакиада 100 лет комсомолу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0" y="4098808"/>
            <a:ext cx="4381171" cy="246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13250" y="6488668"/>
            <a:ext cx="23961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Спартакиада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100 лет </a:t>
            </a:r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ВЛКСМ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3" name="Picture 5" descr="C:\Users\User\AppData\Local\Temp\Rar$DIa0.550\первенство района по настольному теннису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1" b="12569"/>
          <a:stretch/>
        </p:blipFill>
        <p:spPr bwMode="auto">
          <a:xfrm>
            <a:off x="4571998" y="4098809"/>
            <a:ext cx="4440365" cy="246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74534" y="6488667"/>
            <a:ext cx="3635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Первенство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района по настольному теннису</a:t>
            </a:r>
          </a:p>
        </p:txBody>
      </p:sp>
    </p:spTree>
    <p:extLst>
      <p:ext uri="{BB962C8B-B14F-4D97-AF65-F5344CB8AC3E}">
        <p14:creationId xmlns:p14="http://schemas.microsoft.com/office/powerpoint/2010/main" val="216447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70819"/>
            <a:ext cx="45773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ФИЗИЧЕСКАЯ КУЛЬТУРА И СПОРТ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pic>
        <p:nvPicPr>
          <p:cNvPr id="1026" name="Picture 2" descr="C:\Users\User\AppData\Local\Temp\Rar$DIa0.013\Чемпионат мира в г. Ростове на Дону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4139952" cy="310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287" y="3919017"/>
            <a:ext cx="38177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Чемпионат мира по футболу г. Ростов-на-Дону</a:t>
            </a:r>
            <a:endParaRPr lang="ru-RU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787" y="6590177"/>
            <a:ext cx="4823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Детский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футбольный турнир Мир детям Северного Кавказа</a:t>
            </a:r>
          </a:p>
        </p:txBody>
      </p:sp>
      <p:pic>
        <p:nvPicPr>
          <p:cNvPr id="1028" name="Picture 4" descr="C:\Users\User\AppData\Local\Temp\Rar$DIa0.040\Мир детям Северного Кавказ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6794"/>
            <a:ext cx="5400600" cy="2413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AppData\Local\Temp\Rar$DIa0.173\турнир по греко-римской борьбе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893337"/>
            <a:ext cx="4680520" cy="312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10952" y="3919017"/>
            <a:ext cx="27705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accent3">
                    <a:lumMod val="50000"/>
                  </a:schemeClr>
                </a:solidFill>
              </a:rPr>
              <a:t>Турнир </a:t>
            </a: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по греко-римской борьбе</a:t>
            </a:r>
          </a:p>
        </p:txBody>
      </p:sp>
      <p:pic>
        <p:nvPicPr>
          <p:cNvPr id="1030" name="Picture 6" descr="C:\Users\User\AppData\Local\Temp\Rar$DIa0.736\бокс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30872"/>
            <a:ext cx="3384376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05458" y="6574788"/>
            <a:ext cx="3552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Межрегиональный турнир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</a:rPr>
              <a:t>по боксу </a:t>
            </a:r>
          </a:p>
        </p:txBody>
      </p:sp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56" y="20362"/>
            <a:ext cx="5868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ЗЕМЕЛЬНЫЕ И ИМУЩЕСТВЕННЫЕ ОТНОШЕНИЯ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40085899"/>
              </p:ext>
            </p:extLst>
          </p:nvPr>
        </p:nvGraphicFramePr>
        <p:xfrm>
          <a:off x="169024" y="731239"/>
          <a:ext cx="6995263" cy="3361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122727093"/>
              </p:ext>
            </p:extLst>
          </p:nvPr>
        </p:nvGraphicFramePr>
        <p:xfrm>
          <a:off x="1637927" y="3573015"/>
          <a:ext cx="7134201" cy="3284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3997" y="170819"/>
            <a:ext cx="14627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БЮДЖЕТ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844030399"/>
              </p:ext>
            </p:extLst>
          </p:nvPr>
        </p:nvGraphicFramePr>
        <p:xfrm>
          <a:off x="199345" y="1412776"/>
          <a:ext cx="8745305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60" y="8923"/>
            <a:ext cx="5868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ЗАЩИТА НАСЕЛЕНИЯ И ТЕРРИТОРИИ РАЙОНА ОТ ЧС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19437030"/>
              </p:ext>
            </p:extLst>
          </p:nvPr>
        </p:nvGraphicFramePr>
        <p:xfrm>
          <a:off x="1043608" y="1196752"/>
          <a:ext cx="6780260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56" y="8923"/>
            <a:ext cx="58681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ОРГАНИЗАЦИОННАЯ, КАДРОВАЯ РАБОТА, АРХИВ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549307273"/>
              </p:ext>
            </p:extLst>
          </p:nvPr>
        </p:nvGraphicFramePr>
        <p:xfrm>
          <a:off x="391949" y="1268760"/>
          <a:ext cx="581797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858089400"/>
              </p:ext>
            </p:extLst>
          </p:nvPr>
        </p:nvGraphicFramePr>
        <p:xfrm>
          <a:off x="3326023" y="3905671"/>
          <a:ext cx="5817977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70819"/>
            <a:ext cx="3392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ЗАНЯТОСТЬ НАСЕЛЕНИЯ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25555943"/>
              </p:ext>
            </p:extLst>
          </p:nvPr>
        </p:nvGraphicFramePr>
        <p:xfrm>
          <a:off x="561222" y="3140968"/>
          <a:ext cx="42484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2694030"/>
              </p:ext>
            </p:extLst>
          </p:nvPr>
        </p:nvGraphicFramePr>
        <p:xfrm>
          <a:off x="4688552" y="908720"/>
          <a:ext cx="4563967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1506" name="Picture 2" descr="https://static.riafan.ru/uploads/2014/12/24/orig-1419334623-14459574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818" y="4653136"/>
            <a:ext cx="2857500" cy="1905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russinfo.net/wp-content/uploads/2016/09/kakoi-uroven-bezrabotici-budet-v-Rossii-v-2017-godu-prognoz-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b="7884"/>
          <a:stretch/>
        </p:blipFill>
        <p:spPr bwMode="auto">
          <a:xfrm>
            <a:off x="460375" y="805587"/>
            <a:ext cx="3777572" cy="246819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3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56" y="13908"/>
            <a:ext cx="5724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ПРЕДОСТАВЛЕНИЕ ГОСУДАРСТВЕННЫХ И МУНИЦИПАЛЬНЫХ УСЛУГ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58370280"/>
              </p:ext>
            </p:extLst>
          </p:nvPr>
        </p:nvGraphicFramePr>
        <p:xfrm>
          <a:off x="35496" y="698805"/>
          <a:ext cx="5580112" cy="2952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4284092117"/>
              </p:ext>
            </p:extLst>
          </p:nvPr>
        </p:nvGraphicFramePr>
        <p:xfrm>
          <a:off x="2051720" y="2708920"/>
          <a:ext cx="7092276" cy="4568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673180" y="2794351"/>
            <a:ext cx="6174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9BBB59">
                    <a:lumMod val="50000"/>
                  </a:srgbClr>
                </a:solidFill>
              </a:rPr>
              <a:t>СПАСИБО ЗА ВНИМАНИЕ!</a:t>
            </a:r>
            <a:endParaRPr lang="ru-RU" sz="4000" b="1" dirty="0">
              <a:solidFill>
                <a:srgbClr val="9BBB5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19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347864" y="170819"/>
            <a:ext cx="37464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ИНВЕСТИЦИИ И ТОРГОВЛЯ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664126340"/>
              </p:ext>
            </p:extLst>
          </p:nvPr>
        </p:nvGraphicFramePr>
        <p:xfrm>
          <a:off x="391949" y="3645024"/>
          <a:ext cx="8360097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635284969"/>
              </p:ext>
            </p:extLst>
          </p:nvPr>
        </p:nvGraphicFramePr>
        <p:xfrm>
          <a:off x="155575" y="1124744"/>
          <a:ext cx="4798135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482" name="Picture 2" descr="http://happy-galla.ru/img/articles/investici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980728"/>
            <a:ext cx="4805085" cy="316835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72225"/>
            <a:ext cx="3204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СЕЛЬСКОЕ ХОЗЯЙСТВО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763941958"/>
              </p:ext>
            </p:extLst>
          </p:nvPr>
        </p:nvGraphicFramePr>
        <p:xfrm>
          <a:off x="31855" y="596089"/>
          <a:ext cx="3395884" cy="2664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623718994"/>
              </p:ext>
            </p:extLst>
          </p:nvPr>
        </p:nvGraphicFramePr>
        <p:xfrm>
          <a:off x="2483768" y="2276872"/>
          <a:ext cx="3251868" cy="25202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3160181"/>
              </p:ext>
            </p:extLst>
          </p:nvPr>
        </p:nvGraphicFramePr>
        <p:xfrm>
          <a:off x="5652120" y="4005064"/>
          <a:ext cx="3323876" cy="2852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4098" name="Picture 2" descr="http://rusposobie.ru/wp-content/uploads/2016/09/podderzhka-selskogo-xozyajstva-v-2016-godu-granty-i-poslednie-novost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9507"/>
            <a:ext cx="4107932" cy="23107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fullhdwallpapers.ru/image/flowers/1478/zreyushhie-podsolnuhi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3136"/>
            <a:ext cx="3688773" cy="207493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3036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ПРОМЫШЛЕННОСТЬ 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35167981"/>
              </p:ext>
            </p:extLst>
          </p:nvPr>
        </p:nvGraphicFramePr>
        <p:xfrm>
          <a:off x="561222" y="908720"/>
          <a:ext cx="793521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419872" y="193589"/>
            <a:ext cx="24334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СТРОИТЕЛЬСТВО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182726052"/>
              </p:ext>
            </p:extLst>
          </p:nvPr>
        </p:nvGraphicFramePr>
        <p:xfrm>
          <a:off x="-108520" y="1196752"/>
          <a:ext cx="4488160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533174659"/>
              </p:ext>
            </p:extLst>
          </p:nvPr>
        </p:nvGraphicFramePr>
        <p:xfrm>
          <a:off x="4587973" y="3789040"/>
          <a:ext cx="4488160" cy="296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467" y="4149080"/>
            <a:ext cx="4203525" cy="26149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076" y="908720"/>
            <a:ext cx="4293883" cy="2808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07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275856" y="18121"/>
            <a:ext cx="5724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9BBB59">
                    <a:lumMod val="50000"/>
                  </a:srgbClr>
                </a:solidFill>
              </a:rPr>
              <a:t>ЖИЛИЩНО-КОММУНАЛЬНАЯ СФЕРА, ДОРОГИ И ТРАНСПОРТ</a:t>
            </a:r>
            <a:endParaRPr lang="ru-RU" sz="2400" b="1" dirty="0">
              <a:solidFill>
                <a:srgbClr val="9BBB59">
                  <a:lumMod val="50000"/>
                </a:srgbClr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14650749"/>
              </p:ext>
            </p:extLst>
          </p:nvPr>
        </p:nvGraphicFramePr>
        <p:xfrm>
          <a:off x="4427984" y="1124744"/>
          <a:ext cx="5136232" cy="347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979932945"/>
              </p:ext>
            </p:extLst>
          </p:nvPr>
        </p:nvGraphicFramePr>
        <p:xfrm>
          <a:off x="55099" y="1124744"/>
          <a:ext cx="5136232" cy="3256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3502121"/>
              </p:ext>
            </p:extLst>
          </p:nvPr>
        </p:nvGraphicFramePr>
        <p:xfrm>
          <a:off x="1475656" y="4077073"/>
          <a:ext cx="5136232" cy="2792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59004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Picture 17" descr="https://www.publicdomainpictures.net/pictures/130000/velka/olive-side-gradient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259636" y="-5"/>
            <a:ext cx="7884364" cy="685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для заставки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32399" r="41699" b="31959"/>
          <a:stretch/>
        </p:blipFill>
        <p:spPr bwMode="auto">
          <a:xfrm>
            <a:off x="-2" y="0"/>
            <a:ext cx="3275858" cy="803305"/>
          </a:xfrm>
          <a:prstGeom prst="homePlate">
            <a:avLst>
              <a:gd name="adj" fmla="val 789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94" y="117606"/>
            <a:ext cx="504056" cy="613633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0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AutoShape 12" descr="http://getwallpapers.com/wallpaper/full/c/5/8/18108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803305"/>
            <a:ext cx="9143996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30762500"/>
              </p:ext>
            </p:extLst>
          </p:nvPr>
        </p:nvGraphicFramePr>
        <p:xfrm>
          <a:off x="251520" y="1397000"/>
          <a:ext cx="8568952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266048" y="170819"/>
            <a:ext cx="6033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350" b="1" dirty="0">
                <a:solidFill>
                  <a:srgbClr val="9BBB59">
                    <a:lumMod val="50000"/>
                  </a:srgbClr>
                </a:solidFill>
              </a:rPr>
              <a:t>ОБРАЗОВАНИЕ, ОПЕКА И ПОПЕЧИТЕЛЬСТВО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418342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7224</TotalTime>
  <Words>465</Words>
  <Application>Microsoft Office PowerPoint</Application>
  <PresentationFormat>Экран (4:3)</PresentationFormat>
  <Paragraphs>133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62</cp:revision>
  <dcterms:created xsi:type="dcterms:W3CDTF">2019-02-13T04:47:06Z</dcterms:created>
  <dcterms:modified xsi:type="dcterms:W3CDTF">2019-02-25T11:13:10Z</dcterms:modified>
</cp:coreProperties>
</file>